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notesMasterIdLst>
    <p:notesMasterId r:id="rId12"/>
  </p:notesMasterIdLst>
  <p:sldIdLst>
    <p:sldId id="256" r:id="rId5"/>
    <p:sldId id="262" r:id="rId6"/>
    <p:sldId id="266" r:id="rId7"/>
    <p:sldId id="265" r:id="rId8"/>
    <p:sldId id="267" r:id="rId9"/>
    <p:sldId id="268" r:id="rId10"/>
    <p:sldId id="259" r:id="rId11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CD848-3DE0-4481-A5FA-D72B5F442D05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9D0EE-00F3-42D2-8951-DBAE5941FA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253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182305" y="2506787"/>
            <a:ext cx="9884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Punto 5.c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Buona pratica: LA LIBERTÀ DI LAVORARE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2248439" y="3300593"/>
            <a:ext cx="7584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891098" y="401131"/>
            <a:ext cx="10711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LIBERTÀ DI LAVORARE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891097" y="1859339"/>
            <a:ext cx="107110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“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La Libertà di Lavorare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” è un’iniziativa della Regione Lazio, sviluppata in collaborazione con gli Uffici di Esecuzione Penale Esterna (UEPE) del Lazio, Abruzzo e Molise, e finanziata dal Programma FSE Plus 2021–2027 sulla Priorità 3 «Inclusione sociale» Obiettivo specifico H (ESO4.8). Il progetto è basato sul Protocollo d’Intesa Regione Lazio – UEPE, Delibera G.R. 479/2024 e risponde alla Legge Regionale n.7/2007: supporto alla popolazione detenuta e reinserimento.</a:t>
            </a:r>
          </a:p>
          <a:p>
            <a:pPr algn="just">
              <a:tabLst>
                <a:tab pos="1150620" algn="l"/>
              </a:tabLst>
            </a:pPr>
            <a:endParaRPr lang="it-IT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just">
              <a:tabLst>
                <a:tab pos="1150620" algn="l"/>
              </a:tabLst>
            </a:pP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L’obiettivo del progetto è offrire alle persone in esecuzione penale esterna concrete opportunità di lavoro e di inclusione sociale, sostenendo la rieducazione e riducendo il rischio di recidiva, attraverso l’attivazione di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tirocini extracurriculari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della durata di 12 mesi. Si tratta di un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progetto sperimentale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biennale che mira a trasformare il lavoro in uno strumento di dignità, responsabilità e reintegrazione sociale.</a:t>
            </a:r>
          </a:p>
          <a:p>
            <a:endParaRPr lang="it-IT" dirty="0">
              <a:solidFill>
                <a:schemeClr val="accent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4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1018722" y="106841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9320B1F-2664-ACBC-3721-8A96EE6E0496}"/>
              </a:ext>
            </a:extLst>
          </p:cNvPr>
          <p:cNvSpPr txBox="1"/>
          <p:nvPr/>
        </p:nvSpPr>
        <p:spPr>
          <a:xfrm>
            <a:off x="891098" y="1163022"/>
            <a:ext cx="7523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4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DESCRIZIONE DELL’INIZIATIVA </a:t>
            </a:r>
            <a:endParaRPr lang="it-IT" sz="2400" dirty="0">
              <a:solidFill>
                <a:schemeClr val="accent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412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28E4D-39E7-354A-31AF-104474C2F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>
            <a:extLst>
              <a:ext uri="{FF2B5EF4-FFF2-40B4-BE49-F238E27FC236}">
                <a16:creationId xmlns:a16="http://schemas.microsoft.com/office/drawing/2014/main" id="{5887C893-977E-6E27-691E-6AA36DBE3622}"/>
              </a:ext>
            </a:extLst>
          </p:cNvPr>
          <p:cNvSpPr txBox="1"/>
          <p:nvPr/>
        </p:nvSpPr>
        <p:spPr>
          <a:xfrm>
            <a:off x="891098" y="401131"/>
            <a:ext cx="10711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LIBERTÀ DI LAVORARE</a:t>
            </a:r>
          </a:p>
        </p:txBody>
      </p:sp>
      <p:cxnSp>
        <p:nvCxnSpPr>
          <p:cNvPr id="9" name="Straight Connector 4">
            <a:extLst>
              <a:ext uri="{FF2B5EF4-FFF2-40B4-BE49-F238E27FC236}">
                <a16:creationId xmlns:a16="http://schemas.microsoft.com/office/drawing/2014/main" id="{0EFDE689-4288-D603-78C5-D0A8AAD81081}"/>
              </a:ext>
            </a:extLst>
          </p:cNvPr>
          <p:cNvCxnSpPr/>
          <p:nvPr/>
        </p:nvCxnSpPr>
        <p:spPr>
          <a:xfrm>
            <a:off x="1018722" y="106841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>
            <a:extLst>
              <a:ext uri="{FF2B5EF4-FFF2-40B4-BE49-F238E27FC236}">
                <a16:creationId xmlns:a16="http://schemas.microsoft.com/office/drawing/2014/main" id="{8B6F2CA4-D4BC-30B9-25CD-0146CD565DE6}"/>
              </a:ext>
            </a:extLst>
          </p:cNvPr>
          <p:cNvSpPr/>
          <p:nvPr/>
        </p:nvSpPr>
        <p:spPr>
          <a:xfrm>
            <a:off x="276683" y="1676601"/>
            <a:ext cx="3720016" cy="352256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1600" b="1" u="sng" dirty="0">
                <a:solidFill>
                  <a:schemeClr val="accent1"/>
                </a:solidFill>
                <a:latin typeface="Gill Sans MT" panose="020B0502020104020203" pitchFamily="34" charset="0"/>
              </a:rPr>
              <a:t>SOGGETTI PROMOTORI</a:t>
            </a:r>
          </a:p>
          <a:p>
            <a:pPr algn="just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just"/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I </a:t>
            </a:r>
            <a:r>
              <a:rPr lang="it-IT" sz="16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Centri per l’Impiego 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hanno il compito di prendere in carico i soggetti destinatari della misura, di fare il matching con i soggetti ospitanti che manifestano il loro interesse a valere sulla procedura e di garantire il flusso informativo per tutta la durata dell’intervento. Il </a:t>
            </a:r>
            <a:r>
              <a:rPr lang="it-IT" sz="1600" dirty="0" err="1">
                <a:solidFill>
                  <a:schemeClr val="accent1"/>
                </a:solidFill>
                <a:latin typeface="Gill Sans MT" panose="020B0502020104020203" pitchFamily="34" charset="0"/>
              </a:rPr>
              <a:t>CpI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, in qualità di Soggetto Promotore, designa un tutor didattico organizzativo con il compito di assicurare il regolare svolgimento dell’esperienza nel rispetto del progetto formativo. </a:t>
            </a:r>
          </a:p>
          <a:p>
            <a:pPr algn="just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81B9E0E-7962-9C4A-FF9F-2329BAA74E9A}"/>
              </a:ext>
            </a:extLst>
          </p:cNvPr>
          <p:cNvSpPr/>
          <p:nvPr/>
        </p:nvSpPr>
        <p:spPr>
          <a:xfrm>
            <a:off x="4200068" y="1694376"/>
            <a:ext cx="3720016" cy="350479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pPr algn="ctr"/>
            <a:r>
              <a:rPr lang="it-IT" sz="1600" b="1" u="sng" dirty="0">
                <a:solidFill>
                  <a:schemeClr val="accent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SOGGETTI OSPITANTI</a:t>
            </a: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pPr algn="just"/>
            <a:r>
              <a:rPr lang="it-IT" sz="1600" b="1" dirty="0">
                <a:solidFill>
                  <a:schemeClr val="accent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Imprese, fondazioni, associazioni e studi professionali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. Il Soggetto Ospitante nomina un tutor che è responsabile dell’inserimento e affiancamento del tirocinante sul luogo di lavoro per tutto il periodo previsto dal PFI. </a:t>
            </a:r>
          </a:p>
          <a:p>
            <a:pPr algn="just"/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Data la natura sperimentale dell’iniziativa, l’Amministrazione assume un ruolo di supporto e assistenza, accompagnando i Soggetti Ospitanti nelle attività di avvio, gestione e rendicontazione.</a:t>
            </a: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8288DA1-46E3-F25F-6284-03F05C83E4BD}"/>
              </a:ext>
            </a:extLst>
          </p:cNvPr>
          <p:cNvSpPr/>
          <p:nvPr/>
        </p:nvSpPr>
        <p:spPr>
          <a:xfrm>
            <a:off x="8123453" y="1694376"/>
            <a:ext cx="3720016" cy="388187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1600" b="1" u="sng" dirty="0">
                <a:solidFill>
                  <a:schemeClr val="accent1"/>
                </a:solidFill>
                <a:latin typeface="Gill Sans MT" panose="020B0502020104020203" pitchFamily="34" charset="0"/>
              </a:rPr>
              <a:t>DESTINATARI</a:t>
            </a:r>
          </a:p>
          <a:p>
            <a:pPr algn="ctr"/>
            <a:endParaRPr lang="it-IT" sz="1600" b="1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just"/>
            <a:r>
              <a:rPr lang="it-IT" sz="1600" b="1" dirty="0">
                <a:solidFill>
                  <a:schemeClr val="accent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120 persone 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(60 persone per l’anno 2025 e 60 per l’anno 2026) in esecuzione penale esterna in carico agli U.E.P.E/U.S.S.M. del Lazio, t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ra cui anche giovani tra i 18 e i 25 anni segnalati dai Servizi Sociali per i Minorenni e persone straniere con regolare permesso di soggiorno. </a:t>
            </a:r>
          </a:p>
          <a:p>
            <a:pPr algn="just"/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Il tirocinio si svolge in presenza presso la sede legale e/o operativa del soggetto ospitante localizzata nel territorio della regione Lazio. Il tirocinante riceve un’indennità mensile minima di €800,00 lordi, erogata dal Soggetto Ospitante.</a:t>
            </a: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endParaRPr lang="it-IT" sz="1600" dirty="0">
              <a:solidFill>
                <a:schemeClr val="accent1"/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F69DD93-28F3-A873-D7B6-A74085951981}"/>
              </a:ext>
            </a:extLst>
          </p:cNvPr>
          <p:cNvSpPr txBox="1"/>
          <p:nvPr/>
        </p:nvSpPr>
        <p:spPr>
          <a:xfrm>
            <a:off x="891098" y="1117573"/>
            <a:ext cx="7523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SOGGETTI COINVOLTI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ACD3AAC-A791-2E27-E892-25C515BD292A}"/>
              </a:ext>
            </a:extLst>
          </p:cNvPr>
          <p:cNvSpPr txBox="1"/>
          <p:nvPr/>
        </p:nvSpPr>
        <p:spPr>
          <a:xfrm>
            <a:off x="1640540" y="5243534"/>
            <a:ext cx="54505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pPr algn="just"/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Gli UEPE territoriali supportano il monitoraggio dei percorsi, creando una rete integrata tra istituzioni, territorio e imprese.</a:t>
            </a:r>
          </a:p>
        </p:txBody>
      </p:sp>
    </p:spTree>
    <p:extLst>
      <p:ext uri="{BB962C8B-B14F-4D97-AF65-F5344CB8AC3E}">
        <p14:creationId xmlns:p14="http://schemas.microsoft.com/office/powerpoint/2010/main" val="1762868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891098" y="401131"/>
            <a:ext cx="10711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LIBERTÀ DI LAVORARE</a:t>
            </a:r>
          </a:p>
        </p:txBody>
      </p:sp>
      <p:cxnSp>
        <p:nvCxnSpPr>
          <p:cNvPr id="11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1018722" y="106841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11D319E-AC89-666D-0DF6-C3D93CDA467E}"/>
              </a:ext>
            </a:extLst>
          </p:cNvPr>
          <p:cNvSpPr txBox="1"/>
          <p:nvPr/>
        </p:nvSpPr>
        <p:spPr>
          <a:xfrm>
            <a:off x="891097" y="1829635"/>
            <a:ext cx="36999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L’Area Predisposizione degli Interventi e Comunicazione 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segnala ai </a:t>
            </a:r>
            <a:r>
              <a:rPr lang="it-IT" sz="1600" dirty="0" err="1">
                <a:solidFill>
                  <a:schemeClr val="accent1"/>
                </a:solidFill>
                <a:latin typeface="Gill Sans MT" panose="020B0502020104020203" pitchFamily="34" charset="0"/>
              </a:rPr>
              <a:t>CpI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 coinvolti le vacancy disponibili, specificando i requisiti richiesti e il profilo di competenze del Destinatario da inserire nel percorso.</a:t>
            </a:r>
          </a:p>
        </p:txBody>
      </p:sp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9AB2E7D3-8A85-D00E-AD03-3366A3365523}"/>
              </a:ext>
            </a:extLst>
          </p:cNvPr>
          <p:cNvSpPr/>
          <p:nvPr/>
        </p:nvSpPr>
        <p:spPr>
          <a:xfrm>
            <a:off x="4977983" y="2221234"/>
            <a:ext cx="965826" cy="58864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942288F-5118-35CC-8ED0-23165E30F52D}"/>
              </a:ext>
            </a:extLst>
          </p:cNvPr>
          <p:cNvSpPr txBox="1"/>
          <p:nvPr/>
        </p:nvSpPr>
        <p:spPr>
          <a:xfrm>
            <a:off x="6248192" y="1771419"/>
            <a:ext cx="55723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I </a:t>
            </a:r>
            <a:r>
              <a:rPr lang="it-IT" sz="1600" b="1" dirty="0" err="1">
                <a:solidFill>
                  <a:schemeClr val="accent1"/>
                </a:solidFill>
                <a:latin typeface="Gill Sans MT" panose="020B0502020104020203" pitchFamily="34" charset="0"/>
              </a:rPr>
              <a:t>CpI</a:t>
            </a:r>
            <a:r>
              <a:rPr lang="it-IT" sz="16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 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coinvolti nel Progetto avviano il servizio di preselezione, inviando via e-mail a tutti i Destinatari individuati dall’UEPE, una comunicazione con la segnalazione delle posizioni disponibili e con il profilo richiesto dall’azienda ospitante. Una volta ricevute le candidature dei Destinatari del Progetto, il </a:t>
            </a:r>
            <a:r>
              <a:rPr lang="it-IT" sz="1600" b="1" dirty="0" err="1">
                <a:solidFill>
                  <a:schemeClr val="accent1"/>
                </a:solidFill>
                <a:latin typeface="Gill Sans MT" panose="020B0502020104020203" pitchFamily="34" charset="0"/>
              </a:rPr>
              <a:t>CpI</a:t>
            </a:r>
            <a:r>
              <a:rPr lang="it-IT" sz="16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 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valuta i requisiti e le abilità richieste dalle aziende e tenendo conto del matching tra le competenze del candidato e quelle richieste per il ruolo e trasmette all’Area Predisposizione degli Interventi e Comunicazione la lista dei candidati individuati.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89E7E33-E1B6-E82A-B64A-74F1A0FA5E1A}"/>
              </a:ext>
            </a:extLst>
          </p:cNvPr>
          <p:cNvSpPr txBox="1"/>
          <p:nvPr/>
        </p:nvSpPr>
        <p:spPr>
          <a:xfrm>
            <a:off x="891097" y="3704927"/>
            <a:ext cx="48584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L’Area Predisposizione degli Interventi e Comunicazione individua il </a:t>
            </a:r>
            <a:r>
              <a:rPr lang="it-IT" sz="16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Destinatario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 designato, tenendo conto dell’ordine di segnalazione dell’UEPE per garantire il rispetto delle priorità e il corretto svolgimento del processo. Una volta selezionato, l’area informa il </a:t>
            </a:r>
            <a:r>
              <a:rPr lang="it-IT" sz="1600" dirty="0" err="1">
                <a:solidFill>
                  <a:schemeClr val="accent1"/>
                </a:solidFill>
                <a:latin typeface="Gill Sans MT" panose="020B0502020104020203" pitchFamily="34" charset="0"/>
              </a:rPr>
              <a:t>CpI</a:t>
            </a:r>
            <a:r>
              <a:rPr lang="it-IT" sz="1600" dirty="0">
                <a:solidFill>
                  <a:schemeClr val="accent1"/>
                </a:solidFill>
                <a:latin typeface="Gill Sans MT" panose="020B0502020104020203" pitchFamily="34" charset="0"/>
              </a:rPr>
              <a:t> competente, che convoca il candidato per la compilazione della Dichiarazione di adesione tirocinante e comunica all’azienda l’esito della procedura.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1B43884-D544-7C7A-2089-A25F40F062FE}"/>
              </a:ext>
            </a:extLst>
          </p:cNvPr>
          <p:cNvSpPr txBox="1"/>
          <p:nvPr/>
        </p:nvSpPr>
        <p:spPr>
          <a:xfrm>
            <a:off x="891097" y="1207716"/>
            <a:ext cx="10615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FLUSSO DESCRITTIVO PER L’INDIVIDUAZIONE DEL TIROCINANTE</a:t>
            </a:r>
          </a:p>
        </p:txBody>
      </p:sp>
      <p:sp>
        <p:nvSpPr>
          <p:cNvPr id="17" name="Freccia curva 16">
            <a:extLst>
              <a:ext uri="{FF2B5EF4-FFF2-40B4-BE49-F238E27FC236}">
                <a16:creationId xmlns:a16="http://schemas.microsoft.com/office/drawing/2014/main" id="{2C07DA32-4613-950D-0079-215325719DEB}"/>
              </a:ext>
            </a:extLst>
          </p:cNvPr>
          <p:cNvSpPr/>
          <p:nvPr/>
        </p:nvSpPr>
        <p:spPr>
          <a:xfrm rot="10800000">
            <a:off x="6198647" y="4428000"/>
            <a:ext cx="1126077" cy="1058399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065398A-DC8D-4501-24D2-5E426D48AABB}"/>
              </a:ext>
            </a:extLst>
          </p:cNvPr>
          <p:cNvSpPr txBox="1"/>
          <p:nvPr/>
        </p:nvSpPr>
        <p:spPr>
          <a:xfrm>
            <a:off x="7943850" y="4333952"/>
            <a:ext cx="3876675" cy="12464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pPr algn="just"/>
            <a:r>
              <a:rPr lang="it-IT" sz="1500" dirty="0">
                <a:solidFill>
                  <a:schemeClr val="accent6">
                    <a:lumMod val="75000"/>
                  </a:schemeClr>
                </a:solidFill>
              </a:rPr>
              <a:t>Il principale fattore di successo dell'iniziativa risiede quindi nell'attivazione di una </a:t>
            </a:r>
            <a:r>
              <a:rPr lang="it-IT" sz="1500" b="1" dirty="0">
                <a:solidFill>
                  <a:schemeClr val="accent6">
                    <a:lumMod val="75000"/>
                  </a:schemeClr>
                </a:solidFill>
              </a:rPr>
              <a:t>rete territoriale di supporto</a:t>
            </a:r>
            <a:r>
              <a:rPr lang="it-IT" sz="1500" dirty="0">
                <a:solidFill>
                  <a:schemeClr val="accent6">
                    <a:lumMod val="75000"/>
                  </a:schemeClr>
                </a:solidFill>
              </a:rPr>
              <a:t>, che operi in sinergia tra gli attori della governance regionale e locale e i beneficiari degli interventi.</a:t>
            </a:r>
          </a:p>
        </p:txBody>
      </p:sp>
    </p:spTree>
    <p:extLst>
      <p:ext uri="{BB962C8B-B14F-4D97-AF65-F5344CB8AC3E}">
        <p14:creationId xmlns:p14="http://schemas.microsoft.com/office/powerpoint/2010/main" val="278794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1A54B-1957-CEE9-3F19-CB485529C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">
            <a:extLst>
              <a:ext uri="{FF2B5EF4-FFF2-40B4-BE49-F238E27FC236}">
                <a16:creationId xmlns:a16="http://schemas.microsoft.com/office/drawing/2014/main" id="{3B646B37-39CB-A752-0C48-92E08519CC0C}"/>
              </a:ext>
            </a:extLst>
          </p:cNvPr>
          <p:cNvSpPr txBox="1"/>
          <p:nvPr/>
        </p:nvSpPr>
        <p:spPr>
          <a:xfrm>
            <a:off x="891098" y="401131"/>
            <a:ext cx="10711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LIBERTÀ DI LAVORARE</a:t>
            </a:r>
          </a:p>
        </p:txBody>
      </p:sp>
      <p:cxnSp>
        <p:nvCxnSpPr>
          <p:cNvPr id="11" name="Straight Connector 4">
            <a:extLst>
              <a:ext uri="{FF2B5EF4-FFF2-40B4-BE49-F238E27FC236}">
                <a16:creationId xmlns:a16="http://schemas.microsoft.com/office/drawing/2014/main" id="{77ACE67C-E19A-6144-ACEE-71E8897B3354}"/>
              </a:ext>
            </a:extLst>
          </p:cNvPr>
          <p:cNvCxnSpPr/>
          <p:nvPr/>
        </p:nvCxnSpPr>
        <p:spPr>
          <a:xfrm>
            <a:off x="1018722" y="106841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E77CBDB-AC61-D73E-536C-DA471A81C43F}"/>
              </a:ext>
            </a:extLst>
          </p:cNvPr>
          <p:cNvSpPr txBox="1"/>
          <p:nvPr/>
        </p:nvSpPr>
        <p:spPr>
          <a:xfrm>
            <a:off x="824752" y="1089363"/>
            <a:ext cx="1030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STATO ATTUATIVO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F50EC90-F430-8C87-AF9E-78232EC0037F}"/>
              </a:ext>
            </a:extLst>
          </p:cNvPr>
          <p:cNvSpPr txBox="1"/>
          <p:nvPr/>
        </p:nvSpPr>
        <p:spPr>
          <a:xfrm>
            <a:off x="824752" y="1592929"/>
            <a:ext cx="109817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SFIDE E CRITICITÀ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: L’avvio del progetto nel 2025 è risultato più lento rispetto alle aspettative. Tale rallentamento è riconducibile principalmente ai pregiudizi e alle iniziali resistenze da parte delle aziende, che hanno richiesto un adeguato percorso di sensibilizzazione e tempi di adattamento, nonché alla complessità della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natura sperimentale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del progetto, caratterizzata dalla necessità di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coordinamento tra diversi uffici pubblici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. Ulteriori criticità sono derivate dai tempi di rilascio delle autorizzazioni da parte della magistratura di sorveglianza per i destinatari in detenzione domiciliare. Nonostante le difficoltà iniziali, si registra un segnale positivo rappresentato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dall’incremento delle candidature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e dal crescente interesse manifestato dalle aziende, che stanno progressivamente aderendo al progetto come soggetti ospitanti.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IMPATTO ATTESO: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l’obiettivo del progetto non si limita all’erogazione di un sostegno economico, ma mira a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generare un valore sociale duraturo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, promuovendo lo sviluppo di competenze professionali, l’autonomia e il senso di responsabilità dei beneficiari. Il progetto si configura come un esempio concreto di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Welfare Generativo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, in cui le risorse pubbliche vengono trasformate in investimenti a beneficio della collettività, favorendo percorsi di inclusione autentici, strutturati e sostenibili nel tempo.</a:t>
            </a:r>
          </a:p>
        </p:txBody>
      </p:sp>
    </p:spTree>
    <p:extLst>
      <p:ext uri="{BB962C8B-B14F-4D97-AF65-F5344CB8AC3E}">
        <p14:creationId xmlns:p14="http://schemas.microsoft.com/office/powerpoint/2010/main" val="2448349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844DF-32C5-B372-5C61-3F4A2A2D7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">
            <a:extLst>
              <a:ext uri="{FF2B5EF4-FFF2-40B4-BE49-F238E27FC236}">
                <a16:creationId xmlns:a16="http://schemas.microsoft.com/office/drawing/2014/main" id="{2E63C478-D1C9-F3C1-A546-D6DC5114D8F5}"/>
              </a:ext>
            </a:extLst>
          </p:cNvPr>
          <p:cNvSpPr txBox="1"/>
          <p:nvPr/>
        </p:nvSpPr>
        <p:spPr>
          <a:xfrm>
            <a:off x="891098" y="401131"/>
            <a:ext cx="10711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LIBERTÀ DI LAVORARE</a:t>
            </a:r>
          </a:p>
        </p:txBody>
      </p:sp>
      <p:cxnSp>
        <p:nvCxnSpPr>
          <p:cNvPr id="11" name="Straight Connector 4">
            <a:extLst>
              <a:ext uri="{FF2B5EF4-FFF2-40B4-BE49-F238E27FC236}">
                <a16:creationId xmlns:a16="http://schemas.microsoft.com/office/drawing/2014/main" id="{801023A7-D5EC-B300-C284-BF5E7777FAD6}"/>
              </a:ext>
            </a:extLst>
          </p:cNvPr>
          <p:cNvCxnSpPr/>
          <p:nvPr/>
        </p:nvCxnSpPr>
        <p:spPr>
          <a:xfrm>
            <a:off x="1018722" y="106841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73E4AC3-AD36-95D6-CA18-59564E7EB6CB}"/>
              </a:ext>
            </a:extLst>
          </p:cNvPr>
          <p:cNvSpPr txBox="1"/>
          <p:nvPr/>
        </p:nvSpPr>
        <p:spPr>
          <a:xfrm>
            <a:off x="824752" y="1089363"/>
            <a:ext cx="1030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 </a:t>
            </a:r>
            <a:r>
              <a:rPr lang="it-IT" sz="2400" b="1" dirty="0">
                <a:solidFill>
                  <a:schemeClr val="accent1"/>
                </a:solidFill>
                <a:latin typeface="Gill Sans MT" panose="020B0502020104020203" pitchFamily="34" charset="0"/>
              </a:rPr>
              <a:t>PROSSIMI PASSI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5471B46-8DF8-EF9B-019F-BCB980D03AAD}"/>
              </a:ext>
            </a:extLst>
          </p:cNvPr>
          <p:cNvSpPr txBox="1"/>
          <p:nvPr/>
        </p:nvSpPr>
        <p:spPr>
          <a:xfrm>
            <a:off x="755761" y="1720840"/>
            <a:ext cx="109817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Sviluppare un modello innovativo di inclusione sociale, capace di favorire il reinserimento lavorativo dei beneficiari;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Rafforzare la sensibilizzazione delle imprese e contrastare lo stigma associato ai destinatari;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Accelerare i processi autorizzativi per i beneficiari in detenzione domiciliare;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Consolidare la rete integrata tra UEPE, CPI e aziende, garantendo un coordinamento efficace tra tutti gli attori coinvolti;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Incrementare il numero di tirocini attivati nel 2026 e definire un modello replicabile su scala territoriale.</a:t>
            </a:r>
          </a:p>
          <a:p>
            <a:pPr algn="just"/>
            <a:endParaRPr lang="it-IT" dirty="0">
              <a:solidFill>
                <a:schemeClr val="accent1"/>
              </a:solidFill>
              <a:latin typeface="Gill Sans MT" panose="020B0502020104020203" pitchFamily="34" charset="0"/>
            </a:endParaRPr>
          </a:p>
          <a:p>
            <a:pPr algn="just"/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In conclusione,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La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Libertà di Lavorare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si configura come un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</a:rPr>
              <a:t>modello innovativo di inclusione sociale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</a:rPr>
              <a:t>, volto a dimostrare come il reinserimento nel mondo del lavoro sia concretamente possibile quando si fonda su una collaborazione strutturata, su una condivisa volontà di crescita e su un rapporto di fiducia reciproca tra istituzioni, imprese e beneficiari.</a:t>
            </a:r>
          </a:p>
        </p:txBody>
      </p:sp>
    </p:spTree>
    <p:extLst>
      <p:ext uri="{BB962C8B-B14F-4D97-AF65-F5344CB8AC3E}">
        <p14:creationId xmlns:p14="http://schemas.microsoft.com/office/powerpoint/2010/main" val="93332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Grazie per l’attenzione!</a:t>
            </a:r>
            <a:endParaRPr lang="it-IT" sz="32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8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1033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Gill Sans MT</vt:lpstr>
      <vt:lpstr>Times New Roman</vt:lpstr>
      <vt:lpstr>Wingdings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GV14QPST5PSZ1</cp:lastModifiedBy>
  <cp:revision>159</cp:revision>
  <cp:lastPrinted>2023-12-11T15:56:47Z</cp:lastPrinted>
  <dcterms:created xsi:type="dcterms:W3CDTF">2023-06-16T14:25:36Z</dcterms:created>
  <dcterms:modified xsi:type="dcterms:W3CDTF">2025-12-16T14:24:39Z</dcterms:modified>
</cp:coreProperties>
</file>